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2" r:id="rId6"/>
    <p:sldId id="260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3" autoAdjust="0"/>
    <p:restoredTop sz="94660"/>
  </p:normalViewPr>
  <p:slideViewPr>
    <p:cSldViewPr snapToGrid="0">
      <p:cViewPr varScale="1">
        <p:scale>
          <a:sx n="99" d="100"/>
          <a:sy n="99" d="100"/>
        </p:scale>
        <p:origin x="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9074C8-F892-4B41-8EA2-8AEF57A425EC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06C960-9C7B-4BB5-B66A-8AE2F9A45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879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06C960-9C7B-4BB5-B66A-8AE2F9A453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826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53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393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07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24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89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671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665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367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228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561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007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61AEDC40-2990-4A5D-B100-A723F4B2148C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960A80E-24FD-4ECB-B087-00E2D2F39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5665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C50F5-1F92-37E0-69B0-46D70DE47C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Detection and Classification of Vegetation and Other </a:t>
            </a:r>
            <a:br>
              <a:rPr lang="en-US" dirty="0"/>
            </a:br>
            <a:r>
              <a:rPr lang="en-US" dirty="0"/>
              <a:t>Low-Contrast Targets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1F9951-4BE8-BB25-6C08-DA37B9431B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/>
              <a:t>Final Project</a:t>
            </a:r>
          </a:p>
          <a:p>
            <a:pPr algn="l"/>
            <a:r>
              <a:rPr lang="en-US" dirty="0"/>
              <a:t>Machine Learning for Remote Sensing</a:t>
            </a:r>
          </a:p>
          <a:p>
            <a:pPr algn="l"/>
            <a:r>
              <a:rPr lang="en-US" i="1" dirty="0"/>
              <a:t>{name, date, email}</a:t>
            </a:r>
          </a:p>
        </p:txBody>
      </p:sp>
    </p:spTree>
    <p:extLst>
      <p:ext uri="{BB962C8B-B14F-4D97-AF65-F5344CB8AC3E}">
        <p14:creationId xmlns:p14="http://schemas.microsoft.com/office/powerpoint/2010/main" val="242956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6A57C-C243-85CA-F269-656633BDA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B35AC-214E-9C58-E8E9-863E162BE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slides (introduction, etc.)</a:t>
            </a:r>
          </a:p>
          <a:p>
            <a:r>
              <a:rPr lang="en-US" dirty="0"/>
              <a:t>Run: ACE and MF, plot histograms of scores on and off ROIs, and compute ROC curves. (This requires resampling spectra, etc.)</a:t>
            </a:r>
          </a:p>
          <a:p>
            <a:r>
              <a:rPr lang="en-US" dirty="0"/>
              <a:t>Add at least one more processing method (using unmixing, neural networks, LDA, etc. – training on image pixels and / or library spectra)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108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F19B0-C292-F813-64E5-CC735F31B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A64C1-3128-DE44-EA6A-CA764502B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Target detection in hyperspectral imagery generally involves targets that occupy only a few pixels and have a high contrast to the background.  For example, likelihood-ratio-based methods such as ACE and MF assume target spectra with a low likelihood of being in a background class measured from the image.  However, situations such as detecting specific vegetation species within a vegetation background do not follow the few-pixel or high-contrast assumptions.  In this paper we present new data and results on the low-contrast target problem, focusing on carefully ground-</a:t>
            </a:r>
            <a:r>
              <a:rPr lang="en-US" dirty="0" err="1"/>
              <a:t>truthed</a:t>
            </a:r>
            <a:r>
              <a:rPr lang="en-US" dirty="0"/>
              <a:t> vegetation imagery.</a:t>
            </a:r>
          </a:p>
        </p:txBody>
      </p:sp>
    </p:spTree>
    <p:extLst>
      <p:ext uri="{BB962C8B-B14F-4D97-AF65-F5344CB8AC3E}">
        <p14:creationId xmlns:p14="http://schemas.microsoft.com/office/powerpoint/2010/main" val="25994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DFC4C7-062D-7E25-4102-8AC564444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594" y="2146198"/>
            <a:ext cx="9309463" cy="47118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F1A2B9-6716-BAFA-49DA-CCE1E89542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69" y="3618060"/>
            <a:ext cx="2972261" cy="26695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890881-64EC-6492-BC16-BE99337D2C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516" y="80876"/>
            <a:ext cx="6414389" cy="304869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42AAA05-A8B3-6447-8909-B81B0C7B1739}"/>
              </a:ext>
            </a:extLst>
          </p:cNvPr>
          <p:cNvCxnSpPr>
            <a:cxnSpLocks/>
          </p:cNvCxnSpPr>
          <p:nvPr/>
        </p:nvCxnSpPr>
        <p:spPr>
          <a:xfrm>
            <a:off x="1500389" y="2762518"/>
            <a:ext cx="3863662" cy="1223493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180755-1265-3248-F052-0EC75287B773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4051475" y="2457720"/>
            <a:ext cx="2317128" cy="1444579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65FF336-E92E-838D-D14A-9E52EC94109C}"/>
              </a:ext>
            </a:extLst>
          </p:cNvPr>
          <p:cNvCxnSpPr>
            <a:cxnSpLocks/>
          </p:cNvCxnSpPr>
          <p:nvPr/>
        </p:nvCxnSpPr>
        <p:spPr>
          <a:xfrm>
            <a:off x="5892085" y="2170090"/>
            <a:ext cx="1493949" cy="1951149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E6267797-3F68-BCBB-6796-9BF2F7498E1E}"/>
              </a:ext>
            </a:extLst>
          </p:cNvPr>
          <p:cNvSpPr/>
          <p:nvPr/>
        </p:nvSpPr>
        <p:spPr>
          <a:xfrm>
            <a:off x="148106" y="1197736"/>
            <a:ext cx="1345842" cy="166781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3F3FB48-24EE-D03C-B75C-4C55ECFE95E0}"/>
              </a:ext>
            </a:extLst>
          </p:cNvPr>
          <p:cNvSpPr/>
          <p:nvPr/>
        </p:nvSpPr>
        <p:spPr>
          <a:xfrm>
            <a:off x="3378554" y="83714"/>
            <a:ext cx="1345842" cy="23740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4BE84A-9879-8C01-090A-3127D053B4BE}"/>
              </a:ext>
            </a:extLst>
          </p:cNvPr>
          <p:cNvSpPr/>
          <p:nvPr/>
        </p:nvSpPr>
        <p:spPr>
          <a:xfrm>
            <a:off x="5153692" y="811368"/>
            <a:ext cx="1345842" cy="134798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6A9202-77F6-7B8D-555E-D43CA7F80A25}"/>
              </a:ext>
            </a:extLst>
          </p:cNvPr>
          <p:cNvSpPr/>
          <p:nvPr/>
        </p:nvSpPr>
        <p:spPr>
          <a:xfrm>
            <a:off x="682580" y="3638282"/>
            <a:ext cx="1908217" cy="252640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69D3C505-A162-9ABF-93BA-4F57615280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7280" y="231818"/>
            <a:ext cx="5406296" cy="2112137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F39A00E7-DAE4-855E-6A10-D84B95B93D51}"/>
              </a:ext>
            </a:extLst>
          </p:cNvPr>
          <p:cNvSpPr/>
          <p:nvPr/>
        </p:nvSpPr>
        <p:spPr>
          <a:xfrm>
            <a:off x="6716328" y="583841"/>
            <a:ext cx="1139785" cy="134798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E829C10-6B09-E1C4-5D7A-61C250BEF5BE}"/>
              </a:ext>
            </a:extLst>
          </p:cNvPr>
          <p:cNvSpPr/>
          <p:nvPr/>
        </p:nvSpPr>
        <p:spPr>
          <a:xfrm>
            <a:off x="9392988" y="266162"/>
            <a:ext cx="744798" cy="66293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F4784B6-5826-D1EB-1345-B5582FDA65E9}"/>
              </a:ext>
            </a:extLst>
          </p:cNvPr>
          <p:cNvSpPr/>
          <p:nvPr/>
        </p:nvSpPr>
        <p:spPr>
          <a:xfrm>
            <a:off x="11363845" y="597914"/>
            <a:ext cx="708097" cy="93098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1374CC0-C812-BC6C-DAD9-D1BD2E45D4F2}"/>
              </a:ext>
            </a:extLst>
          </p:cNvPr>
          <p:cNvCxnSpPr>
            <a:cxnSpLocks/>
          </p:cNvCxnSpPr>
          <p:nvPr/>
        </p:nvCxnSpPr>
        <p:spPr>
          <a:xfrm>
            <a:off x="7319494" y="1916806"/>
            <a:ext cx="1766551" cy="2378298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228C248-624E-6E02-0A8D-B64C10E5E929}"/>
              </a:ext>
            </a:extLst>
          </p:cNvPr>
          <p:cNvCxnSpPr>
            <a:cxnSpLocks/>
          </p:cNvCxnSpPr>
          <p:nvPr/>
        </p:nvCxnSpPr>
        <p:spPr>
          <a:xfrm>
            <a:off x="9802970" y="935865"/>
            <a:ext cx="229672" cy="2715296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8E51DC8-2814-48F0-29FB-05C92B26D902}"/>
              </a:ext>
            </a:extLst>
          </p:cNvPr>
          <p:cNvCxnSpPr>
            <a:cxnSpLocks/>
          </p:cNvCxnSpPr>
          <p:nvPr/>
        </p:nvCxnSpPr>
        <p:spPr>
          <a:xfrm flipV="1">
            <a:off x="2595093" y="4939048"/>
            <a:ext cx="2125014" cy="1223493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536E026-CDED-7E49-2BE8-D81B67FE2E79}"/>
              </a:ext>
            </a:extLst>
          </p:cNvPr>
          <p:cNvCxnSpPr>
            <a:cxnSpLocks/>
          </p:cNvCxnSpPr>
          <p:nvPr/>
        </p:nvCxnSpPr>
        <p:spPr>
          <a:xfrm flipH="1">
            <a:off x="10921285" y="1545465"/>
            <a:ext cx="817809" cy="2923504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E016F0A-C525-E574-FE1D-AC5FE496C454}"/>
              </a:ext>
            </a:extLst>
          </p:cNvPr>
          <p:cNvSpPr txBox="1"/>
          <p:nvPr/>
        </p:nvSpPr>
        <p:spPr>
          <a:xfrm>
            <a:off x="8714140" y="4713667"/>
            <a:ext cx="271773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(shadow is visible,</a:t>
            </a:r>
          </a:p>
          <a:p>
            <a:r>
              <a:rPr lang="en-US" dirty="0">
                <a:solidFill>
                  <a:srgbClr val="FFFF00"/>
                </a:solidFill>
              </a:rPr>
              <a:t>plant is in non-data area)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1A44222-CE7D-2332-9080-E942D4C70988}"/>
              </a:ext>
            </a:extLst>
          </p:cNvPr>
          <p:cNvCxnSpPr>
            <a:cxnSpLocks/>
          </p:cNvCxnSpPr>
          <p:nvPr/>
        </p:nvCxnSpPr>
        <p:spPr>
          <a:xfrm flipV="1">
            <a:off x="10753859" y="4655713"/>
            <a:ext cx="70834" cy="26401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8617444-5890-6C1B-013C-D5B0813E879E}"/>
              </a:ext>
            </a:extLst>
          </p:cNvPr>
          <p:cNvCxnSpPr>
            <a:cxnSpLocks/>
          </p:cNvCxnSpPr>
          <p:nvPr/>
        </p:nvCxnSpPr>
        <p:spPr>
          <a:xfrm flipV="1">
            <a:off x="10307391" y="4404575"/>
            <a:ext cx="330558" cy="364901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CB8309BF-CA4A-2BA0-7463-4E836808C054}"/>
              </a:ext>
            </a:extLst>
          </p:cNvPr>
          <p:cNvSpPr txBox="1"/>
          <p:nvPr/>
        </p:nvSpPr>
        <p:spPr>
          <a:xfrm>
            <a:off x="45076" y="244699"/>
            <a:ext cx="3470694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800" dirty="0"/>
              <a:t>RGB Image with ROIS</a:t>
            </a:r>
          </a:p>
        </p:txBody>
      </p:sp>
    </p:spTree>
    <p:extLst>
      <p:ext uri="{BB962C8B-B14F-4D97-AF65-F5344CB8AC3E}">
        <p14:creationId xmlns:p14="http://schemas.microsoft.com/office/powerpoint/2010/main" val="108038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61A026-714C-E8AF-0E45-852FEA4E9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2000" contrast="6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86000" y="2228045"/>
            <a:ext cx="9221273" cy="45456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F1A2B9-6716-BAFA-49DA-CCE1E89542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69" y="3618060"/>
            <a:ext cx="2972261" cy="266953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E44FAB-6CC2-2599-2328-F1845182997D}"/>
              </a:ext>
            </a:extLst>
          </p:cNvPr>
          <p:cNvCxnSpPr>
            <a:cxnSpLocks/>
          </p:cNvCxnSpPr>
          <p:nvPr/>
        </p:nvCxnSpPr>
        <p:spPr>
          <a:xfrm flipV="1">
            <a:off x="2595093" y="4939048"/>
            <a:ext cx="2125014" cy="1223493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7890881-64EC-6492-BC16-BE99337D2C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516" y="80876"/>
            <a:ext cx="6414389" cy="304869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42AAA05-A8B3-6447-8909-B81B0C7B1739}"/>
              </a:ext>
            </a:extLst>
          </p:cNvPr>
          <p:cNvCxnSpPr>
            <a:cxnSpLocks/>
          </p:cNvCxnSpPr>
          <p:nvPr/>
        </p:nvCxnSpPr>
        <p:spPr>
          <a:xfrm>
            <a:off x="1500389" y="2768958"/>
            <a:ext cx="3863662" cy="1217053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180755-1265-3248-F052-0EC75287B773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4051475" y="2457720"/>
            <a:ext cx="2317128" cy="1444579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65FF336-E92E-838D-D14A-9E52EC94109C}"/>
              </a:ext>
            </a:extLst>
          </p:cNvPr>
          <p:cNvCxnSpPr>
            <a:cxnSpLocks/>
          </p:cNvCxnSpPr>
          <p:nvPr/>
        </p:nvCxnSpPr>
        <p:spPr>
          <a:xfrm>
            <a:off x="5892085" y="2170090"/>
            <a:ext cx="1493949" cy="1951149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E6267797-3F68-BCBB-6796-9BF2F7498E1E}"/>
              </a:ext>
            </a:extLst>
          </p:cNvPr>
          <p:cNvSpPr/>
          <p:nvPr/>
        </p:nvSpPr>
        <p:spPr>
          <a:xfrm>
            <a:off x="148106" y="1197736"/>
            <a:ext cx="1345842" cy="166781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3F3FB48-24EE-D03C-B75C-4C55ECFE95E0}"/>
              </a:ext>
            </a:extLst>
          </p:cNvPr>
          <p:cNvSpPr/>
          <p:nvPr/>
        </p:nvSpPr>
        <p:spPr>
          <a:xfrm>
            <a:off x="3378554" y="83714"/>
            <a:ext cx="1345842" cy="23740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4BE84A-9879-8C01-090A-3127D053B4BE}"/>
              </a:ext>
            </a:extLst>
          </p:cNvPr>
          <p:cNvSpPr/>
          <p:nvPr/>
        </p:nvSpPr>
        <p:spPr>
          <a:xfrm>
            <a:off x="5153692" y="811368"/>
            <a:ext cx="1345842" cy="134798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6A9202-77F6-7B8D-555E-D43CA7F80A25}"/>
              </a:ext>
            </a:extLst>
          </p:cNvPr>
          <p:cNvSpPr/>
          <p:nvPr/>
        </p:nvSpPr>
        <p:spPr>
          <a:xfrm>
            <a:off x="682580" y="3638282"/>
            <a:ext cx="1908217" cy="252640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69D3C505-A162-9ABF-93BA-4F57615280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7280" y="231818"/>
            <a:ext cx="5406296" cy="2112137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F39A00E7-DAE4-855E-6A10-D84B95B93D51}"/>
              </a:ext>
            </a:extLst>
          </p:cNvPr>
          <p:cNvSpPr/>
          <p:nvPr/>
        </p:nvSpPr>
        <p:spPr>
          <a:xfrm>
            <a:off x="6716328" y="583841"/>
            <a:ext cx="1139785" cy="134798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E829C10-6B09-E1C4-5D7A-61C250BEF5BE}"/>
              </a:ext>
            </a:extLst>
          </p:cNvPr>
          <p:cNvSpPr/>
          <p:nvPr/>
        </p:nvSpPr>
        <p:spPr>
          <a:xfrm>
            <a:off x="9392988" y="266162"/>
            <a:ext cx="744798" cy="66293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F4784B6-5826-D1EB-1345-B5582FDA65E9}"/>
              </a:ext>
            </a:extLst>
          </p:cNvPr>
          <p:cNvSpPr/>
          <p:nvPr/>
        </p:nvSpPr>
        <p:spPr>
          <a:xfrm>
            <a:off x="11363845" y="597914"/>
            <a:ext cx="708097" cy="93098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1374CC0-C812-BC6C-DAD9-D1BD2E45D4F2}"/>
              </a:ext>
            </a:extLst>
          </p:cNvPr>
          <p:cNvCxnSpPr>
            <a:cxnSpLocks/>
          </p:cNvCxnSpPr>
          <p:nvPr/>
        </p:nvCxnSpPr>
        <p:spPr>
          <a:xfrm>
            <a:off x="7319494" y="1916806"/>
            <a:ext cx="1766551" cy="2378298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228C248-624E-6E02-0A8D-B64C10E5E929}"/>
              </a:ext>
            </a:extLst>
          </p:cNvPr>
          <p:cNvCxnSpPr>
            <a:cxnSpLocks/>
          </p:cNvCxnSpPr>
          <p:nvPr/>
        </p:nvCxnSpPr>
        <p:spPr>
          <a:xfrm>
            <a:off x="9802970" y="935865"/>
            <a:ext cx="229672" cy="2715296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58A3A3D-C17D-FFCD-C9B4-B42E3E4FA219}"/>
              </a:ext>
            </a:extLst>
          </p:cNvPr>
          <p:cNvCxnSpPr>
            <a:cxnSpLocks/>
          </p:cNvCxnSpPr>
          <p:nvPr/>
        </p:nvCxnSpPr>
        <p:spPr>
          <a:xfrm flipH="1">
            <a:off x="10921285" y="1545465"/>
            <a:ext cx="817809" cy="2923504"/>
          </a:xfrm>
          <a:prstGeom prst="line">
            <a:avLst/>
          </a:prstGeom>
          <a:ln>
            <a:solidFill>
              <a:srgbClr val="FA323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CE42C85-5E78-AB7C-7D30-D24BC36366D6}"/>
              </a:ext>
            </a:extLst>
          </p:cNvPr>
          <p:cNvSpPr txBox="1"/>
          <p:nvPr/>
        </p:nvSpPr>
        <p:spPr>
          <a:xfrm>
            <a:off x="8714140" y="4713667"/>
            <a:ext cx="2717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/>
              <a:t>shadow is visible,</a:t>
            </a:r>
          </a:p>
          <a:p>
            <a:r>
              <a:rPr lang="en-US" dirty="0"/>
              <a:t>plant is in non-data area)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44E9A3-419C-34A4-3FC9-CE6554445AEE}"/>
              </a:ext>
            </a:extLst>
          </p:cNvPr>
          <p:cNvCxnSpPr>
            <a:cxnSpLocks/>
          </p:cNvCxnSpPr>
          <p:nvPr/>
        </p:nvCxnSpPr>
        <p:spPr>
          <a:xfrm flipV="1">
            <a:off x="10753859" y="4655713"/>
            <a:ext cx="70834" cy="2640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9DE0EBB-30FF-F55D-7ED8-E562DCBAD329}"/>
              </a:ext>
            </a:extLst>
          </p:cNvPr>
          <p:cNvCxnSpPr>
            <a:cxnSpLocks/>
          </p:cNvCxnSpPr>
          <p:nvPr/>
        </p:nvCxnSpPr>
        <p:spPr>
          <a:xfrm flipV="1">
            <a:off x="10307391" y="4404575"/>
            <a:ext cx="330558" cy="3649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7807CA8-7BF0-44AB-6CA0-E2963153B9F6}"/>
              </a:ext>
            </a:extLst>
          </p:cNvPr>
          <p:cNvSpPr txBox="1"/>
          <p:nvPr/>
        </p:nvSpPr>
        <p:spPr>
          <a:xfrm>
            <a:off x="4822575" y="6153955"/>
            <a:ext cx="4776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/>
              <a:t>(flags were moved off the plants for collection)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6E53E7D-C58E-2FBD-75DC-94F277AFE0A5}"/>
              </a:ext>
            </a:extLst>
          </p:cNvPr>
          <p:cNvCxnSpPr>
            <a:cxnSpLocks/>
          </p:cNvCxnSpPr>
          <p:nvPr/>
        </p:nvCxnSpPr>
        <p:spPr>
          <a:xfrm flipV="1">
            <a:off x="7366715" y="5355466"/>
            <a:ext cx="216795" cy="7298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ECA4E15-3813-3A48-8A71-716BE788C30F}"/>
              </a:ext>
            </a:extLst>
          </p:cNvPr>
          <p:cNvCxnSpPr>
            <a:cxnSpLocks/>
          </p:cNvCxnSpPr>
          <p:nvPr/>
        </p:nvCxnSpPr>
        <p:spPr>
          <a:xfrm flipV="1">
            <a:off x="9270642" y="5628068"/>
            <a:ext cx="543059" cy="5452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CF1F98C-C801-C0CF-8B08-F6D9B711652E}"/>
              </a:ext>
            </a:extLst>
          </p:cNvPr>
          <p:cNvCxnSpPr>
            <a:cxnSpLocks/>
          </p:cNvCxnSpPr>
          <p:nvPr/>
        </p:nvCxnSpPr>
        <p:spPr>
          <a:xfrm flipH="1" flipV="1">
            <a:off x="4720107" y="5853448"/>
            <a:ext cx="403538" cy="3005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391C4D3-4F07-D1E6-4073-A46277ED2EFC}"/>
              </a:ext>
            </a:extLst>
          </p:cNvPr>
          <p:cNvSpPr txBox="1"/>
          <p:nvPr/>
        </p:nvSpPr>
        <p:spPr>
          <a:xfrm>
            <a:off x="57955" y="173865"/>
            <a:ext cx="3084883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LDA Probability Image</a:t>
            </a:r>
          </a:p>
          <a:p>
            <a:r>
              <a:rPr lang="en-US" sz="2400" dirty="0"/>
              <a:t>(from in-scene pixels)</a:t>
            </a:r>
          </a:p>
        </p:txBody>
      </p:sp>
    </p:spTree>
    <p:extLst>
      <p:ext uri="{BB962C8B-B14F-4D97-AF65-F5344CB8AC3E}">
        <p14:creationId xmlns:p14="http://schemas.microsoft.com/office/powerpoint/2010/main" val="3225469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8827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65DB2-EE41-3BA7-ACA8-FC42C3543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E4595-F82D-F516-5497-5D07921AA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028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65DB2-EE41-3BA7-ACA8-FC42C3543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E4595-F82D-F516-5497-5D07921AA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141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65DB2-EE41-3BA7-ACA8-FC42C3543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E4595-F82D-F516-5497-5D07921AA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791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1184</TotalTime>
  <Words>234</Words>
  <Application>Microsoft Office PowerPoint</Application>
  <PresentationFormat>Widescreen</PresentationFormat>
  <Paragraphs>22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Detection and Classification of Vegetation and Other  Low-Contrast Targets</vt:lpstr>
      <vt:lpstr>Requirements:</vt:lpstr>
      <vt:lpstr>abstract</vt:lpstr>
      <vt:lpstr>PowerPoint Presentation</vt:lpstr>
      <vt:lpstr>PowerPoint Presentation</vt:lpstr>
      <vt:lpstr>PowerPoint Presentation</vt:lpstr>
      <vt:lpstr>Methods</vt:lpstr>
      <vt:lpstr>Results</vt:lpstr>
      <vt:lpstr>Conlusions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Basener, William (wb8by)</dc:creator>
  <cp:lastModifiedBy>Basener, William (wb8by)</cp:lastModifiedBy>
  <cp:revision>4</cp:revision>
  <dcterms:created xsi:type="dcterms:W3CDTF">2024-12-02T01:10:14Z</dcterms:created>
  <dcterms:modified xsi:type="dcterms:W3CDTF">2024-12-02T20:55:06Z</dcterms:modified>
</cp:coreProperties>
</file>

<file path=docProps/thumbnail.jpeg>
</file>